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CEC"/>
    <a:srgbClr val="CC0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3200" b="0" i="0" baseline="0">
                <a:effectLst/>
              </a:rPr>
              <a:t>Termo Vale a Pena (output)</a:t>
            </a:r>
            <a:endParaRPr lang="pt-BR" sz="3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6B-4FB4-B5FE-76A7BC7DB2A3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762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6B-4FB4-B5FE-76A7BC7DB2A3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762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6B-4FB4-B5FE-76A7BC7DB2A3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762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6B-4FB4-B5FE-76A7BC7DB2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3200"/>
              <a:t>Médias Fuzzy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Mais Lento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Itajaí - Navegantes</c:v>
                </c:pt>
                <c:pt idx="1">
                  <c:v>São José - Florianópolis</c:v>
                </c:pt>
                <c:pt idx="2">
                  <c:v>Boston - Cambridge</c:v>
                </c:pt>
              </c:strCache>
            </c:strRef>
          </c:cat>
          <c:val>
            <c:numRef>
              <c:f>Planilha1!$B$2:$B$4</c:f>
              <c:numCache>
                <c:formatCode>#,##0.0</c:formatCode>
                <c:ptCount val="3"/>
                <c:pt idx="0">
                  <c:v>1.9244910476011701</c:v>
                </c:pt>
                <c:pt idx="1">
                  <c:v>1.30740700982234</c:v>
                </c:pt>
                <c:pt idx="2">
                  <c:v>1.06410551379884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7C-43CB-8C7D-007C0A6F943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Mais Rápido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Itajaí - Navegantes</c:v>
                </c:pt>
                <c:pt idx="1">
                  <c:v>São José - Florianópolis</c:v>
                </c:pt>
                <c:pt idx="2">
                  <c:v>Boston - Cambridge</c:v>
                </c:pt>
              </c:strCache>
            </c:strRef>
          </c:cat>
          <c:val>
            <c:numRef>
              <c:f>Planilha1!$C$2:$C$4</c:f>
              <c:numCache>
                <c:formatCode>#,##0.0</c:formatCode>
                <c:ptCount val="3"/>
                <c:pt idx="0">
                  <c:v>2.6625054727405302</c:v>
                </c:pt>
                <c:pt idx="1">
                  <c:v>1.0850174440448701</c:v>
                </c:pt>
                <c:pt idx="2">
                  <c:v>1.03138068496949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7C-43CB-8C7D-007C0A6F9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7410816"/>
        <c:axId val="387410160"/>
      </c:barChart>
      <c:catAx>
        <c:axId val="387410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7410160"/>
        <c:crosses val="autoZero"/>
        <c:auto val="1"/>
        <c:lblAlgn val="ctr"/>
        <c:lblOffset val="100"/>
        <c:noMultiLvlLbl val="0"/>
      </c:catAx>
      <c:valAx>
        <c:axId val="387410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74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F6-42E2-A0D2-F4E9F036CCFB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F6-42E2-A0D2-F4E9F036CCFB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F6-42E2-A0D2-F4E9F036CCFB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8F6-42E2-A0D2-F4E9F036C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53966-4212-4B2A-814B-D702985F59A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ACBF0-3FB5-41CF-9B59-564300F82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645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D50E-CFFE-458C-B251-CDF9D86D5BCE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5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C7B-DC1C-41D1-B4AB-18FACA9CB682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2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2CFD-B265-482D-A91E-F7D4E667D8B9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72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6E0F-9F2B-4EB2-8441-BEEF2A932174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0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0A54-03C1-4F1F-9628-C4AA16EAE350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7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863C-6E8D-4DF4-81CF-820EF11996F0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0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5040-3B63-4D9B-B95B-D9D93BEF3D92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86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9D94-E9A8-4174-A934-FFDDF4AE2DFC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12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37D96-2252-4A65-A8E5-B59973F628E4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6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534-6464-4115-AB2C-8EABD4833D4C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8270-1D94-438B-9B5F-A5E525AC9872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3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D60A2-A4AE-402C-A4EF-7EF252296B7B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9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01376-6F96-42FF-AA40-0A30586181EB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030F-08B6-47BE-9BB7-7CD391225438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0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EE23-7CCB-4E2F-8AC9-73B0352B2895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0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BED0-3B25-4059-8CE7-0E5875924DDA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7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D0C7-9C74-4F4B-9C67-4E44012EF53E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9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1916A1-6704-40D6-B0D3-3511DEF24570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8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85022" y="-188843"/>
            <a:ext cx="9288991" cy="4464510"/>
          </a:xfrm>
        </p:spPr>
        <p:txBody>
          <a:bodyPr>
            <a:normAutofit/>
          </a:bodyPr>
          <a:lstStyle/>
          <a:p>
            <a:r>
              <a:rPr lang="pt-BR" sz="6600" dirty="0"/>
              <a:t>Análise de mobilidade entre Cidades Gêmeas: uma abordagem por Lógica Difusa</a:t>
            </a:r>
          </a:p>
        </p:txBody>
      </p:sp>
      <p:sp>
        <p:nvSpPr>
          <p:cNvPr id="5" name="Retângulo 4"/>
          <p:cNvSpPr/>
          <p:nvPr/>
        </p:nvSpPr>
        <p:spPr>
          <a:xfrm>
            <a:off x="7494103" y="4402665"/>
            <a:ext cx="4697896" cy="1304971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713685" y="4454987"/>
            <a:ext cx="4258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Adson Marques da Silva Esteves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Alisson Steffens Henrique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André Luiz Maciel Santana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Augusto Cesar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Pluschkat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10951856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3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45265" y="1397000"/>
            <a:ext cx="9288991" cy="3920064"/>
          </a:xfrm>
        </p:spPr>
        <p:txBody>
          <a:bodyPr>
            <a:normAutofit fontScale="90000"/>
          </a:bodyPr>
          <a:lstStyle/>
          <a:p>
            <a:r>
              <a:rPr lang="pt-BR" sz="6600" dirty="0"/>
              <a:t>Análise de mobilidade entre Cidades Gêmeas: uma abordagem por Lógica Difusa</a:t>
            </a:r>
          </a:p>
        </p:txBody>
      </p:sp>
      <p:sp>
        <p:nvSpPr>
          <p:cNvPr id="5" name="Retângulo 4"/>
          <p:cNvSpPr/>
          <p:nvPr/>
        </p:nvSpPr>
        <p:spPr>
          <a:xfrm>
            <a:off x="7494104" y="5561495"/>
            <a:ext cx="4697896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94459" y="5608934"/>
            <a:ext cx="4233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Adson Marques da Silva Esteves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Alisson Steffens Henrique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Augusto C.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Pluschkat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2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alphaModFix amt="20000"/>
            <a:extLst/>
          </a:blip>
          <a:srcRect t="1477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85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Aumento da população </a:t>
            </a:r>
            <a:r>
              <a:rPr lang="pt-BR" sz="3200" dirty="0">
                <a:cs typeface="Arial" panose="020B0604020202020204" pitchFamily="34" charset="0"/>
              </a:rPr>
              <a:t>16,7%</a:t>
            </a:r>
            <a:r>
              <a:rPr lang="pt-BR" sz="3200" dirty="0"/>
              <a:t> em Itajaí e </a:t>
            </a:r>
            <a:r>
              <a:rPr lang="pt-BR" sz="3200" dirty="0">
                <a:cs typeface="Arial" panose="020B0604020202020204" pitchFamily="34" charset="0"/>
              </a:rPr>
              <a:t>45,0%</a:t>
            </a:r>
            <a:r>
              <a:rPr lang="pt-BR" sz="3200" dirty="0"/>
              <a:t> em Navegantes de </a:t>
            </a:r>
            <a:r>
              <a:rPr lang="pt-BR" sz="3200" dirty="0">
                <a:cs typeface="Arial" panose="020B0604020202020204" pitchFamily="34" charset="0"/>
              </a:rPr>
              <a:t>2000</a:t>
            </a:r>
            <a:r>
              <a:rPr lang="pt-BR" sz="3200" dirty="0"/>
              <a:t> a </a:t>
            </a:r>
            <a:r>
              <a:rPr lang="pt-BR" sz="3200" dirty="0">
                <a:cs typeface="Arial" panose="020B0604020202020204" pitchFamily="34" charset="0"/>
              </a:rPr>
              <a:t>2010</a:t>
            </a:r>
            <a:r>
              <a:rPr lang="pt-BR" sz="32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Problemas de Mobilidade Urbana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Problema: Qual a atual situação do cenário de mobilidade urbana entre Itajaí e Navegantes? Como diagnosticar problemas neste cenário?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3933" y="371430"/>
            <a:ext cx="91334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1" name="Retângulo 4"/>
          <p:cNvSpPr/>
          <p:nvPr/>
        </p:nvSpPr>
        <p:spPr>
          <a:xfrm flipH="1">
            <a:off x="-1" y="971310"/>
            <a:ext cx="4770783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838201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>
                <a:solidFill>
                  <a:schemeClr val="bg1">
                    <a:lumMod val="85000"/>
                    <a:lumOff val="15000"/>
                  </a:schemeClr>
                </a:solidFill>
              </a:rPr>
              <a:t>introdução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4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amostras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/>
          </a:blip>
          <a:srcRect l="33867" r="11617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7865806" y="2251586"/>
            <a:ext cx="3706762" cy="417461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Cidades</a:t>
            </a:r>
            <a:r>
              <a:rPr lang="en-US" sz="3200" dirty="0"/>
              <a:t> </a:t>
            </a:r>
            <a:r>
              <a:rPr lang="en-US" sz="3200" dirty="0" err="1"/>
              <a:t>Gêmeas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Duas</a:t>
            </a:r>
            <a:r>
              <a:rPr lang="en-US" sz="3200" dirty="0"/>
              <a:t> </a:t>
            </a:r>
            <a:r>
              <a:rPr lang="en-US" sz="3200" dirty="0" err="1"/>
              <a:t>rotas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</a:t>
            </a:r>
            <a:r>
              <a:rPr lang="en-US" sz="3200" dirty="0" err="1"/>
              <a:t>cidade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GoogleMaps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Variáveis</a:t>
            </a:r>
            <a:endParaRPr lang="en-US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err="1"/>
              <a:t>Custo</a:t>
            </a:r>
            <a:endParaRPr lang="en-US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err="1"/>
              <a:t>Eficiência</a:t>
            </a:r>
            <a:endParaRPr lang="en-US" sz="3200" dirty="0"/>
          </a:p>
          <a:p>
            <a:endParaRPr lang="en-US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INTRODUÇÃO   |   AMOSTRAS   |   LÓGICA FUZZY   |   IMPLEMENTAÇÃO   |   RESULTADOS   |   CONCLUSÕES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1277408" y="371430"/>
            <a:ext cx="74189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0" name="Retângulo 4"/>
          <p:cNvSpPr/>
          <p:nvPr/>
        </p:nvSpPr>
        <p:spPr>
          <a:xfrm flipH="1">
            <a:off x="7552944" y="908604"/>
            <a:ext cx="3946630" cy="877863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865806" y="641677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Amostras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84677" y="371430"/>
            <a:ext cx="91334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9714006"/>
              </p:ext>
            </p:extLst>
          </p:nvPr>
        </p:nvGraphicFramePr>
        <p:xfrm>
          <a:off x="685800" y="1985433"/>
          <a:ext cx="10706099" cy="4699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tângulo 4"/>
          <p:cNvSpPr/>
          <p:nvPr/>
        </p:nvSpPr>
        <p:spPr>
          <a:xfrm flipH="1">
            <a:off x="-1" y="993037"/>
            <a:ext cx="5009322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38201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Logica</a:t>
            </a:r>
            <a:r>
              <a:rPr lang="pt-BR" dirty="0"/>
              <a:t>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Fuzzy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701800" y="2261420"/>
            <a:ext cx="6005286" cy="3637935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jFuzzy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FCL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Inputs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Outputs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44875" y="371430"/>
            <a:ext cx="11271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pSp>
        <p:nvGrpSpPr>
          <p:cNvPr id="11" name="Tela 1"/>
          <p:cNvGrpSpPr/>
          <p:nvPr/>
        </p:nvGrpSpPr>
        <p:grpSpPr>
          <a:xfrm>
            <a:off x="5363801" y="612397"/>
            <a:ext cx="5509895" cy="6185674"/>
            <a:chOff x="0" y="0"/>
            <a:chExt cx="5400040" cy="6062345"/>
          </a:xfrm>
        </p:grpSpPr>
        <p:sp>
          <p:nvSpPr>
            <p:cNvPr id="12" name="Retângulo 11"/>
            <p:cNvSpPr/>
            <p:nvPr/>
          </p:nvSpPr>
          <p:spPr>
            <a:xfrm>
              <a:off x="0" y="0"/>
              <a:ext cx="5400040" cy="6062345"/>
            </a:xfrm>
            <a:prstGeom prst="rect">
              <a:avLst/>
            </a:prstGeom>
          </p:spPr>
        </p:sp>
        <p:sp>
          <p:nvSpPr>
            <p:cNvPr id="13" name="Fluxograma: Processo 12"/>
            <p:cNvSpPr/>
            <p:nvPr/>
          </p:nvSpPr>
          <p:spPr>
            <a:xfrm>
              <a:off x="1832611" y="1237615"/>
              <a:ext cx="1714500" cy="4572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Inserir Inputs e Regras do JFuzzy</a:t>
              </a:r>
            </a:p>
          </p:txBody>
        </p:sp>
        <p:sp>
          <p:nvSpPr>
            <p:cNvPr id="14" name="Fluxograma: Processo Alternativo 13"/>
            <p:cNvSpPr/>
            <p:nvPr/>
          </p:nvSpPr>
          <p:spPr>
            <a:xfrm>
              <a:off x="1832611" y="118745"/>
              <a:ext cx="1714500" cy="571500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Inicio</a:t>
              </a:r>
              <a:endParaRPr lang="pt-BR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Conector de Seta Reta 14"/>
            <p:cNvCxnSpPr>
              <a:stCxn id="14" idx="2"/>
              <a:endCxn id="13" idx="0"/>
            </p:cNvCxnSpPr>
            <p:nvPr/>
          </p:nvCxnSpPr>
          <p:spPr>
            <a:xfrm>
              <a:off x="2689861" y="690245"/>
              <a:ext cx="0" cy="54737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Fluxograma: Decisão 15"/>
            <p:cNvSpPr/>
            <p:nvPr/>
          </p:nvSpPr>
          <p:spPr>
            <a:xfrm>
              <a:off x="1832611" y="3237865"/>
              <a:ext cx="1714500" cy="1191260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Terminou a Lista de entradas</a:t>
              </a:r>
            </a:p>
          </p:txBody>
        </p:sp>
        <p:cxnSp>
          <p:nvCxnSpPr>
            <p:cNvPr id="17" name="Conector de Seta Reta 16"/>
            <p:cNvCxnSpPr>
              <a:stCxn id="13" idx="2"/>
              <a:endCxn id="18" idx="0"/>
            </p:cNvCxnSpPr>
            <p:nvPr/>
          </p:nvCxnSpPr>
          <p:spPr>
            <a:xfrm>
              <a:off x="2689861" y="1694815"/>
              <a:ext cx="0" cy="4902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Fluxograma: Processo 17"/>
            <p:cNvSpPr/>
            <p:nvPr/>
          </p:nvSpPr>
          <p:spPr>
            <a:xfrm>
              <a:off x="1832611" y="2185035"/>
              <a:ext cx="1714500" cy="5715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Calcula Fuzzy</a:t>
              </a:r>
            </a:p>
          </p:txBody>
        </p:sp>
        <p:cxnSp>
          <p:nvCxnSpPr>
            <p:cNvPr id="19" name="Conector de Seta Reta 18"/>
            <p:cNvCxnSpPr/>
            <p:nvPr/>
          </p:nvCxnSpPr>
          <p:spPr>
            <a:xfrm>
              <a:off x="2689861" y="2756535"/>
              <a:ext cx="0" cy="4813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Conector: Angulado 9"/>
            <p:cNvCxnSpPr>
              <a:endCxn id="18" idx="3"/>
            </p:cNvCxnSpPr>
            <p:nvPr/>
          </p:nvCxnSpPr>
          <p:spPr>
            <a:xfrm rot="5400000" flipH="1" flipV="1">
              <a:off x="2951481" y="3066415"/>
              <a:ext cx="1191260" cy="12700"/>
            </a:xfrm>
            <a:prstGeom prst="bentConnector4">
              <a:avLst>
                <a:gd name="adj1" fmla="val -1173"/>
                <a:gd name="adj2" fmla="val 4525000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/>
            <p:nvPr/>
          </p:nvCxnSpPr>
          <p:spPr>
            <a:xfrm>
              <a:off x="2689861" y="4429125"/>
              <a:ext cx="0" cy="5283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Fluxograma: Fita Perfurada 21"/>
            <p:cNvSpPr/>
            <p:nvPr/>
          </p:nvSpPr>
          <p:spPr>
            <a:xfrm>
              <a:off x="1953260" y="4843145"/>
              <a:ext cx="1593851" cy="800100"/>
            </a:xfrm>
            <a:prstGeom prst="flowChartPunchedTap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Média Fuzzy do Caminho</a:t>
              </a:r>
            </a:p>
          </p:txBody>
        </p:sp>
      </p:grpSp>
      <p:sp>
        <p:nvSpPr>
          <p:cNvPr id="24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implementação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1879601" y="3858010"/>
            <a:ext cx="1600056" cy="58121"/>
          </a:xfrm>
          <a:prstGeom prst="rect">
            <a:avLst/>
          </a:prstGeom>
          <a:solidFill>
            <a:srgbClr val="30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42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44875" y="371430"/>
            <a:ext cx="11271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328976"/>
              </p:ext>
            </p:extLst>
          </p:nvPr>
        </p:nvGraphicFramePr>
        <p:xfrm>
          <a:off x="825909" y="2499892"/>
          <a:ext cx="10578691" cy="391687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97479">
                  <a:extLst>
                    <a:ext uri="{9D8B030D-6E8A-4147-A177-3AD203B41FA5}">
                      <a16:colId xmlns:a16="http://schemas.microsoft.com/office/drawing/2014/main" val="215564807"/>
                    </a:ext>
                  </a:extLst>
                </a:gridCol>
                <a:gridCol w="2490566">
                  <a:extLst>
                    <a:ext uri="{9D8B030D-6E8A-4147-A177-3AD203B41FA5}">
                      <a16:colId xmlns:a16="http://schemas.microsoft.com/office/drawing/2014/main" val="1354991224"/>
                    </a:ext>
                  </a:extLst>
                </a:gridCol>
                <a:gridCol w="2490566">
                  <a:extLst>
                    <a:ext uri="{9D8B030D-6E8A-4147-A177-3AD203B41FA5}">
                      <a16:colId xmlns:a16="http://schemas.microsoft.com/office/drawing/2014/main" val="3381175616"/>
                    </a:ext>
                  </a:extLst>
                </a:gridCol>
                <a:gridCol w="2490566">
                  <a:extLst>
                    <a:ext uri="{9D8B030D-6E8A-4147-A177-3AD203B41FA5}">
                      <a16:colId xmlns:a16="http://schemas.microsoft.com/office/drawing/2014/main" val="697835925"/>
                    </a:ext>
                  </a:extLst>
                </a:gridCol>
                <a:gridCol w="1809514">
                  <a:extLst>
                    <a:ext uri="{9D8B030D-6E8A-4147-A177-3AD203B41FA5}">
                      <a16:colId xmlns:a16="http://schemas.microsoft.com/office/drawing/2014/main" val="2619253095"/>
                    </a:ext>
                  </a:extLst>
                </a:gridCol>
              </a:tblGrid>
              <a:tr h="761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muito caro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43750"/>
                  </a:ext>
                </a:extLst>
              </a:tr>
              <a:tr h="7536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caro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75860"/>
                  </a:ext>
                </a:extLst>
              </a:tr>
              <a:tr h="8637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barato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4739"/>
                  </a:ext>
                </a:extLst>
              </a:tr>
              <a:tr h="855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muito barato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83371"/>
                  </a:ext>
                </a:extLst>
              </a:tr>
              <a:tr h="68323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livre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lento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lento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parado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70067"/>
                  </a:ext>
                </a:extLst>
              </a:tr>
            </a:tbl>
          </a:graphicData>
        </a:graphic>
      </p:graphicFrame>
      <p:sp>
        <p:nvSpPr>
          <p:cNvPr id="8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implementação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4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41081" y="371430"/>
            <a:ext cx="800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226615"/>
              </p:ext>
            </p:extLst>
          </p:nvPr>
        </p:nvGraphicFramePr>
        <p:xfrm>
          <a:off x="685799" y="2294068"/>
          <a:ext cx="10495723" cy="4267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REsultados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2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41081" y="371430"/>
            <a:ext cx="800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23" name="Gráfico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8281993"/>
              </p:ext>
            </p:extLst>
          </p:nvPr>
        </p:nvGraphicFramePr>
        <p:xfrm>
          <a:off x="955672" y="2391990"/>
          <a:ext cx="9861553" cy="418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Retângulo 25"/>
          <p:cNvSpPr/>
          <p:nvPr/>
        </p:nvSpPr>
        <p:spPr>
          <a:xfrm>
            <a:off x="5028513" y="3403600"/>
            <a:ext cx="59954" cy="28501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664861"/>
              </p:ext>
            </p:extLst>
          </p:nvPr>
        </p:nvGraphicFramePr>
        <p:xfrm>
          <a:off x="5751513" y="757800"/>
          <a:ext cx="5744712" cy="148599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971558">
                  <a:extLst>
                    <a:ext uri="{9D8B030D-6E8A-4147-A177-3AD203B41FA5}">
                      <a16:colId xmlns:a16="http://schemas.microsoft.com/office/drawing/2014/main" val="2065024012"/>
                    </a:ext>
                  </a:extLst>
                </a:gridCol>
                <a:gridCol w="1886577">
                  <a:extLst>
                    <a:ext uri="{9D8B030D-6E8A-4147-A177-3AD203B41FA5}">
                      <a16:colId xmlns:a16="http://schemas.microsoft.com/office/drawing/2014/main" val="3289147973"/>
                    </a:ext>
                  </a:extLst>
                </a:gridCol>
                <a:gridCol w="1886577">
                  <a:extLst>
                    <a:ext uri="{9D8B030D-6E8A-4147-A177-3AD203B41FA5}">
                      <a16:colId xmlns:a16="http://schemas.microsoft.com/office/drawing/2014/main" val="62090358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Mais Lento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  <a:alpha val="3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Mais Rápido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>
                        <a:alpha val="3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33027"/>
                  </a:ext>
                </a:extLst>
              </a:tr>
              <a:tr h="3677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Itajaí - Navegantes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1,9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2,7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889075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São José - Florianópolis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1,3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1,1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957992"/>
                  </a:ext>
                </a:extLst>
              </a:tr>
              <a:tr h="3677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Boston - Cambridge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1,1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1,0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291033"/>
                  </a:ext>
                </a:extLst>
              </a:tr>
            </a:tbl>
          </a:graphicData>
        </a:graphic>
      </p:graphicFrame>
      <p:sp>
        <p:nvSpPr>
          <p:cNvPr id="15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REsultados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213846" y="3403600"/>
            <a:ext cx="59954" cy="28501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3978646" y="3403599"/>
            <a:ext cx="59954" cy="285017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3783913" y="3403598"/>
            <a:ext cx="59954" cy="28501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3753936" y="3403598"/>
            <a:ext cx="59954" cy="28501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3609660" y="3403597"/>
            <a:ext cx="59954" cy="28501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377012" y="1066651"/>
            <a:ext cx="283483" cy="2816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5377012" y="1468305"/>
            <a:ext cx="283483" cy="28163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377012" y="1904253"/>
            <a:ext cx="283483" cy="2816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2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a/a5/Cmglee_Tower_Bridge_tall_ship.jpg"/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Problemas de Trânsito Encontrados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Sugestão de Solução – 0,93 (R$ 0,76)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Possíveis Problemas na Pesquisa</a:t>
            </a:r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02590" y="371430"/>
            <a:ext cx="85936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1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Conclusão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9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252</TotalTime>
  <Words>338</Words>
  <Application>Microsoft Office PowerPoint</Application>
  <PresentationFormat>Widescreen</PresentationFormat>
  <Paragraphs>101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Courier New</vt:lpstr>
      <vt:lpstr>Times New Roman</vt:lpstr>
      <vt:lpstr>Paralaxe</vt:lpstr>
      <vt:lpstr>Análise de mobilidade entre Cidades Gêmeas: uma abordagem por Lógica Difusa</vt:lpstr>
      <vt:lpstr>Apresentação do PowerPoint</vt:lpstr>
      <vt:lpstr>amostras</vt:lpstr>
      <vt:lpstr>Apresentação do PowerPoint</vt:lpstr>
      <vt:lpstr>Apresentação do PowerPoint</vt:lpstr>
      <vt:lpstr>Apresentação do PowerPoint</vt:lpstr>
      <vt:lpstr>resultados</vt:lpstr>
      <vt:lpstr>resultados</vt:lpstr>
      <vt:lpstr>conclusão</vt:lpstr>
      <vt:lpstr>Análise de mobilidade entre Cidades Gêmeas: uma abordagem por Lógica Difusa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Melhoria de mobilidade urbana</dc:title>
  <dc:creator>Alisson Steffens Henrique</dc:creator>
  <cp:lastModifiedBy>Alisson Steffens Henrique</cp:lastModifiedBy>
  <cp:revision>25</cp:revision>
  <dcterms:created xsi:type="dcterms:W3CDTF">2016-12-04T18:50:19Z</dcterms:created>
  <dcterms:modified xsi:type="dcterms:W3CDTF">2017-05-03T17:52:44Z</dcterms:modified>
</cp:coreProperties>
</file>